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059" r:id="rId2"/>
    <p:sldId id="1053" r:id="rId3"/>
  </p:sldIdLst>
  <p:sldSz cx="9906000" cy="6858000" type="A4"/>
  <p:notesSz cx="6807200" cy="9939338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321" autoAdjust="0"/>
  </p:normalViewPr>
  <p:slideViewPr>
    <p:cSldViewPr showGuides="1">
      <p:cViewPr varScale="1">
        <p:scale>
          <a:sx n="97" d="100"/>
          <a:sy n="97" d="100"/>
        </p:scale>
        <p:origin x="1128" y="7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575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56039" y="1"/>
            <a:ext cx="2949575" cy="498475"/>
          </a:xfrm>
          <a:prstGeom prst="rect">
            <a:avLst/>
          </a:prstGeom>
        </p:spPr>
        <p:txBody>
          <a:bodyPr vert="horz" lIns="91430" tIns="45714" rIns="91430" bIns="45714" rtlCol="0"/>
          <a:lstStyle>
            <a:lvl1pPr algn="r">
              <a:defRPr sz="1200"/>
            </a:lvl1pPr>
          </a:lstStyle>
          <a:p>
            <a:fld id="{8A1BEC4D-7E30-40F6-8DF3-ADADF50B8501}" type="datetimeFigureOut">
              <a:rPr kumimoji="1" lang="ja-JP" altLang="en-US" smtClean="0"/>
              <a:t>2020/2/7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1" y="9440864"/>
            <a:ext cx="2949575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56039" y="9440864"/>
            <a:ext cx="2949575" cy="498475"/>
          </a:xfrm>
          <a:prstGeom prst="rect">
            <a:avLst/>
          </a:prstGeom>
        </p:spPr>
        <p:txBody>
          <a:bodyPr vert="horz" lIns="91430" tIns="45714" rIns="91430" bIns="45714" rtlCol="0" anchor="b"/>
          <a:lstStyle>
            <a:lvl1pPr algn="r">
              <a:defRPr sz="1200"/>
            </a:lvl1pPr>
          </a:lstStyle>
          <a:p>
            <a:fld id="{152A8AE5-1B47-4E0D-8A75-F870EE9F98D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585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2" y="2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0" y="2"/>
            <a:ext cx="2949787" cy="496967"/>
          </a:xfrm>
          <a:prstGeom prst="rect">
            <a:avLst/>
          </a:prstGeom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34" charset="0"/>
              </a:defRPr>
            </a:lvl1pPr>
          </a:lstStyle>
          <a:p>
            <a:pPr>
              <a:defRPr/>
            </a:pPr>
            <a:fld id="{A6847490-6141-4EE7-AF6D-E7C973DA2016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712788" y="746125"/>
            <a:ext cx="5381625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0" tIns="45708" rIns="91420" bIns="45708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0" y="4721188"/>
            <a:ext cx="5445760" cy="4472702"/>
          </a:xfrm>
          <a:prstGeom prst="rect">
            <a:avLst/>
          </a:prstGeom>
        </p:spPr>
        <p:txBody>
          <a:bodyPr vert="horz" wrap="square" lIns="91420" tIns="45708" rIns="91420" bIns="45708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2" y="9440648"/>
            <a:ext cx="2949787" cy="496967"/>
          </a:xfrm>
          <a:prstGeom prst="rect">
            <a:avLst/>
          </a:prstGeom>
        </p:spPr>
        <p:txBody>
          <a:bodyPr vert="horz" lIns="91420" tIns="45708" rIns="91420" bIns="45708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0" y="9440648"/>
            <a:ext cx="2949787" cy="496967"/>
          </a:xfrm>
          <a:prstGeom prst="rect">
            <a:avLst/>
          </a:prstGeom>
        </p:spPr>
        <p:txBody>
          <a:bodyPr vert="horz" wrap="square" lIns="91420" tIns="45708" rIns="91420" bIns="45708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CE8C9A0-1F81-41C3-B215-9DB46EBBFE6C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ＭＳ Ｐゴシック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8C9A0-1F81-41C3-B215-9DB46EBBFE6C}" type="slidenum">
              <a:rPr lang="ja-JP" altLang="en-US" smtClean="0"/>
              <a:pPr/>
              <a:t>1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374866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712788" y="746125"/>
            <a:ext cx="5381625" cy="3725863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CE8C9A0-1F81-41C3-B215-9DB46EBBFE6C}" type="slidenum">
              <a:rPr lang="ja-JP" altLang="en-US" smtClean="0"/>
              <a:pPr/>
              <a:t>2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089408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1582052-8F06-4028-85E2-9462C8466712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EB86F9-1687-4F5F-B704-9157A38022A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761442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95A3F-87AE-45EF-AD58-47E2FB971A30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F7AF9D-67C8-491E-8FF6-AE4CD8331110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60222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41"/>
            <a:ext cx="222885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41"/>
            <a:ext cx="652145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1F2F26-FA29-473B-A036-275B316FF8F6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57B60F4-5B5D-4FD4-8167-BD7DFF07B76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4707979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B28AB1-7DAE-4859-8A59-989CBE69F1BA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2D411-8625-431A-AC7F-97E2E8394FA2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69039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E8EB0C-EF66-44E5-9311-B94EACBE2CF6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4FEC99-860B-4704-B100-89BE30D512A7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724288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3"/>
            <a:ext cx="43751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35550" y="1600203"/>
            <a:ext cx="437515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B3D8E6-B346-498C-BBCE-5E8658CF8433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A53FC-1DE1-4918-BFC7-44E1B5E866F8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72483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C1EE50-48E3-435E-BF76-11ED7510DED5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8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F3E5F9C-7155-48C9-B303-7AEA583DDA1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40055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6E17BC-F718-44F2-BCAF-35EBE099F7D8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4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75C055-538A-424B-8A86-DAF33BFDECA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5891517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74CB3F-FCEB-42E2-9ACA-EF6587C7A164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3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2063D8-22D8-4D9F-89F5-F323BAA1DF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949927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2" y="273050"/>
            <a:ext cx="3259006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1" y="273053"/>
            <a:ext cx="5537729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2" y="1435103"/>
            <a:ext cx="3259006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C61EA9-15F6-4246-9831-9475EF5EFF76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A3813C-717A-47A0-94D7-D250C0C4FB3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250787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CF3550-3A30-4ECE-8A04-2C85DEB2755A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6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A2D146B-E684-4BE5-8F66-42476199D25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010297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/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/>
          <p:cNvSpPr>
            <a:spLocks noGrp="1"/>
          </p:cNvSpPr>
          <p:nvPr>
            <p:ph type="body" idx="1"/>
          </p:nvPr>
        </p:nvSpPr>
        <p:spPr bwMode="auto">
          <a:xfrm>
            <a:off x="495300" y="1600203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95300" y="635635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1899E989-35D7-4E3D-BC88-F2BA15A94BB9}" type="datetime1">
              <a:rPr lang="ja-JP" altLang="en-US"/>
              <a:pPr>
                <a:defRPr/>
              </a:pPr>
              <a:t>2020/2/7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384550" y="6356353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7099300" y="6356353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9B561341-BE5C-42B2-8431-D8F890327788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3300" kern="1200">
          <a:solidFill>
            <a:schemeClr val="tx1"/>
          </a:solidFill>
          <a:latin typeface="+mj-lt"/>
          <a:ea typeface="+mj-ea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  <a:cs typeface="ＭＳ Ｐゴシック" charset="-128"/>
        </a:defRPr>
      </a:lvl5pPr>
      <a:lvl6pPr marL="3429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6858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0287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371600" algn="ctr" rtl="0" fontAlgn="base">
        <a:spcBef>
          <a:spcPct val="0"/>
        </a:spcBef>
        <a:spcAft>
          <a:spcPct val="0"/>
        </a:spcAft>
        <a:defRPr kumimoji="1" sz="33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257175" indent="-257175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ＭＳ Ｐゴシック" charset="-128"/>
        </a:defRPr>
      </a:lvl1pPr>
      <a:lvl2pPr marL="557213" indent="-214313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spcBef>
          <a:spcPct val="20000"/>
        </a:spcBef>
        <a:buFont typeface="Arial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g"/><Relationship Id="rId5" Type="http://schemas.openxmlformats.org/officeDocument/2006/relationships/image" Target="../media/image3.jpe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jpg"/><Relationship Id="rId3" Type="http://schemas.openxmlformats.org/officeDocument/2006/relationships/image" Target="../media/image5.jpg"/><Relationship Id="rId7" Type="http://schemas.openxmlformats.org/officeDocument/2006/relationships/image" Target="../media/image8.jpg"/><Relationship Id="rId12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g"/><Relationship Id="rId11" Type="http://schemas.openxmlformats.org/officeDocument/2006/relationships/hyperlink" Target="http://www.kantei.go.jp/jp/headline/kansensho/coronavirus.html" TargetMode="External"/><Relationship Id="rId5" Type="http://schemas.openxmlformats.org/officeDocument/2006/relationships/image" Target="../media/image6.jpeg"/><Relationship Id="rId10" Type="http://schemas.openxmlformats.org/officeDocument/2006/relationships/image" Target="../media/image11.jpg"/><Relationship Id="rId4" Type="http://schemas.openxmlformats.org/officeDocument/2006/relationships/hyperlink" Target="https://www.niid.go.jp/niid/ja/diseases/ka/corona-virus/2019-ncov/9310-2019-ncov-1.html" TargetMode="External"/><Relationship Id="rId9" Type="http://schemas.openxmlformats.org/officeDocument/2006/relationships/image" Target="../media/image10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221643" y="-68166"/>
            <a:ext cx="6172200" cy="857250"/>
          </a:xfrm>
        </p:spPr>
        <p:txBody>
          <a:bodyPr/>
          <a:lstStyle/>
          <a:p>
            <a:r>
              <a:rPr kumimoji="1" lang="ja-JP" altLang="en-US" dirty="0" smtClean="0"/>
              <a:t>新型</a:t>
            </a:r>
            <a:r>
              <a:rPr kumimoji="1" lang="ja-JP" altLang="en-US" dirty="0"/>
              <a:t>コロナウイルス</a:t>
            </a:r>
            <a:r>
              <a:rPr kumimoji="1" lang="ja-JP" altLang="en-US" dirty="0" smtClean="0"/>
              <a:t>肺炎について</a:t>
            </a:r>
            <a:r>
              <a:rPr kumimoji="1" lang="en-US" altLang="ja-JP" dirty="0"/>
              <a:t/>
            </a:r>
            <a:br>
              <a:rPr kumimoji="1" lang="en-US" altLang="ja-JP" dirty="0"/>
            </a:br>
            <a:endParaRPr lang="ja-JP" altLang="en-US" sz="1800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0870" y="476672"/>
            <a:ext cx="9548404" cy="6312833"/>
          </a:xfrm>
          <a:solidFill>
            <a:schemeClr val="accent5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txBody>
          <a:bodyPr/>
          <a:lstStyle/>
          <a:p>
            <a:pPr>
              <a:lnSpc>
                <a:spcPts val="1425"/>
              </a:lnSpc>
            </a:pPr>
            <a:r>
              <a:rPr lang="en-US" altLang="ja-JP" sz="1050" dirty="0" smtClean="0"/>
              <a:t>1/31 WHO </a:t>
            </a:r>
            <a:r>
              <a:rPr lang="ja-JP" altLang="en-US" sz="1050" dirty="0" smtClean="0"/>
              <a:t>緊急事態宣言、</a:t>
            </a:r>
            <a:r>
              <a:rPr lang="en-US" altLang="ja-JP" sz="1050" dirty="0" smtClean="0"/>
              <a:t>2/1 </a:t>
            </a:r>
            <a:r>
              <a:rPr lang="ja-JP" altLang="en-US" sz="1050" dirty="0" smtClean="0"/>
              <a:t>日本で指定感染症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中国</a:t>
            </a:r>
            <a:r>
              <a:rPr lang="ja-JP" altLang="en-US" sz="1050" dirty="0"/>
              <a:t>・武漢市で原因不明の肺炎患者が報告。（ </a:t>
            </a:r>
            <a:r>
              <a:rPr lang="en-US" altLang="ja-JP" sz="1050" dirty="0"/>
              <a:t>2019 </a:t>
            </a:r>
            <a:r>
              <a:rPr lang="ja-JP" altLang="en-US" sz="1050" dirty="0"/>
              <a:t>年 </a:t>
            </a:r>
            <a:r>
              <a:rPr lang="en-US" altLang="ja-JP" sz="1050" dirty="0"/>
              <a:t>12 </a:t>
            </a:r>
            <a:r>
              <a:rPr lang="ja-JP" altLang="en-US" sz="1050" dirty="0"/>
              <a:t>月 </a:t>
            </a:r>
            <a:r>
              <a:rPr lang="ja-JP" altLang="en-US" sz="1050" dirty="0" smtClean="0"/>
              <a:t>上旬頃</a:t>
            </a:r>
            <a:r>
              <a:rPr lang="ja-JP" altLang="en-US" sz="1050" dirty="0"/>
              <a:t>から）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/>
              <a:t>感染者</a:t>
            </a:r>
            <a:r>
              <a:rPr lang="ja-JP" altLang="en-US" sz="1050" dirty="0">
                <a:solidFill>
                  <a:srgbClr val="FF0000"/>
                </a:solidFill>
              </a:rPr>
              <a:t>中国</a:t>
            </a:r>
            <a:r>
              <a:rPr lang="ja-JP" altLang="en-US" sz="1050" dirty="0" smtClean="0">
                <a:solidFill>
                  <a:srgbClr val="FF0000"/>
                </a:solidFill>
              </a:rPr>
              <a:t>で</a:t>
            </a:r>
            <a:r>
              <a:rPr lang="en-US" altLang="ja-JP" sz="1050" dirty="0" smtClean="0">
                <a:solidFill>
                  <a:srgbClr val="FF0000"/>
                </a:solidFill>
              </a:rPr>
              <a:t>22112</a:t>
            </a:r>
            <a:r>
              <a:rPr lang="ja-JP" altLang="en-US" sz="1050" dirty="0" smtClean="0">
                <a:solidFill>
                  <a:srgbClr val="FF0000"/>
                </a:solidFill>
              </a:rPr>
              <a:t>人</a:t>
            </a:r>
            <a:r>
              <a:rPr lang="ja-JP" altLang="en-US" sz="1050" dirty="0" smtClean="0"/>
              <a:t>、</a:t>
            </a:r>
            <a:r>
              <a:rPr lang="ja-JP" altLang="en-US" sz="1050" dirty="0" smtClean="0">
                <a:solidFill>
                  <a:srgbClr val="FF0000"/>
                </a:solidFill>
              </a:rPr>
              <a:t>（</a:t>
            </a:r>
            <a:r>
              <a:rPr lang="ja-JP" altLang="en-US" sz="1050" dirty="0" smtClean="0">
                <a:solidFill>
                  <a:srgbClr val="FF0000"/>
                </a:solidFill>
              </a:rPr>
              <a:t>死亡</a:t>
            </a:r>
            <a:r>
              <a:rPr lang="en-US" altLang="ja-JP" sz="1050" dirty="0" smtClean="0">
                <a:solidFill>
                  <a:srgbClr val="FF0000"/>
                </a:solidFill>
              </a:rPr>
              <a:t>618</a:t>
            </a:r>
            <a:r>
              <a:rPr lang="ja-JP" altLang="en-US" sz="1050" dirty="0" smtClean="0">
                <a:solidFill>
                  <a:srgbClr val="FF0000"/>
                </a:solidFill>
              </a:rPr>
              <a:t>例</a:t>
            </a:r>
            <a:r>
              <a:rPr lang="ja-JP" altLang="en-US" sz="1050" dirty="0">
                <a:solidFill>
                  <a:srgbClr val="FF0000"/>
                </a:solidFill>
              </a:rPr>
              <a:t>）</a:t>
            </a:r>
            <a:r>
              <a:rPr lang="ja-JP" altLang="en-US" sz="1050" dirty="0" smtClean="0">
                <a:solidFill>
                  <a:srgbClr val="FF0000"/>
                </a:solidFill>
              </a:rPr>
              <a:t>。</a:t>
            </a:r>
            <a:r>
              <a:rPr lang="ja-JP" altLang="en-US" sz="1050" dirty="0"/>
              <a:t>（実数はこの</a:t>
            </a:r>
            <a:r>
              <a:rPr lang="en-US" altLang="ja-JP" sz="1050" dirty="0"/>
              <a:t>10</a:t>
            </a:r>
            <a:r>
              <a:rPr lang="ja-JP" altLang="en-US" sz="1050" dirty="0" smtClean="0"/>
              <a:t>～</a:t>
            </a:r>
            <a:r>
              <a:rPr lang="en-US" altLang="ja-JP" sz="1050" dirty="0"/>
              <a:t>100</a:t>
            </a:r>
            <a:r>
              <a:rPr lang="ja-JP" altLang="en-US" sz="1050" dirty="0" smtClean="0"/>
              <a:t>倍</a:t>
            </a:r>
            <a:r>
              <a:rPr lang="ja-JP" altLang="en-US" sz="1050" dirty="0"/>
              <a:t>か</a:t>
            </a:r>
            <a:r>
              <a:rPr lang="ja-JP" altLang="en-US" sz="1050" dirty="0" smtClean="0"/>
              <a:t>？実数は把握出来ていない）。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日本国内でも、</a:t>
            </a:r>
            <a:r>
              <a:rPr lang="ja-JP" altLang="en-US" sz="1050" dirty="0" smtClean="0"/>
              <a:t>感染者</a:t>
            </a:r>
            <a:r>
              <a:rPr lang="en-US" altLang="ja-JP" sz="1050" dirty="0" smtClean="0">
                <a:solidFill>
                  <a:srgbClr val="FF0000"/>
                </a:solidFill>
              </a:rPr>
              <a:t>86</a:t>
            </a:r>
            <a:r>
              <a:rPr lang="ja-JP" altLang="en-US" sz="1050" dirty="0" smtClean="0">
                <a:solidFill>
                  <a:srgbClr val="FF0000"/>
                </a:solidFill>
              </a:rPr>
              <a:t>人</a:t>
            </a:r>
            <a:r>
              <a:rPr lang="ja-JP" altLang="en-US" sz="1050" dirty="0" smtClean="0"/>
              <a:t>（</a:t>
            </a:r>
            <a:r>
              <a:rPr lang="ja-JP" altLang="en-US" sz="1050" dirty="0" smtClean="0"/>
              <a:t>横浜クルーズ</a:t>
            </a:r>
            <a:r>
              <a:rPr lang="ja-JP" altLang="en-US" sz="1050" dirty="0" smtClean="0"/>
              <a:t>船内</a:t>
            </a:r>
            <a:r>
              <a:rPr lang="en-US" altLang="ja-JP" sz="1050" dirty="0" smtClean="0"/>
              <a:t>51</a:t>
            </a:r>
            <a:r>
              <a:rPr lang="ja-JP" altLang="en-US" sz="1050" dirty="0" smtClean="0"/>
              <a:t>名含む）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死亡例</a:t>
            </a:r>
            <a:r>
              <a:rPr lang="ja-JP" altLang="en-US" sz="1050" dirty="0"/>
              <a:t>は，</a:t>
            </a:r>
            <a:r>
              <a:rPr lang="ja-JP" altLang="en-US" sz="1050" dirty="0">
                <a:solidFill>
                  <a:srgbClr val="FF0000"/>
                </a:solidFill>
              </a:rPr>
              <a:t>重篤な基礎</a:t>
            </a:r>
            <a:r>
              <a:rPr lang="ja-JP" altLang="en-US" sz="1050" dirty="0" smtClean="0">
                <a:solidFill>
                  <a:srgbClr val="FF0000"/>
                </a:solidFill>
              </a:rPr>
              <a:t>疾患（循環器系、脳血管障害、腎障害、糖尿病）</a:t>
            </a:r>
            <a:r>
              <a:rPr lang="ja-JP" altLang="en-US" sz="1050" dirty="0" smtClean="0"/>
              <a:t>を</a:t>
            </a:r>
            <a:r>
              <a:rPr lang="ja-JP" altLang="en-US" sz="1050" dirty="0"/>
              <a:t>有する患者が多い。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/>
              <a:t>武漢市の</a:t>
            </a:r>
            <a:r>
              <a:rPr lang="ja-JP" altLang="en-US" sz="1050" dirty="0">
                <a:solidFill>
                  <a:srgbClr val="FF0000"/>
                </a:solidFill>
              </a:rPr>
              <a:t>シーフードマーケット</a:t>
            </a:r>
            <a:r>
              <a:rPr lang="ja-JP" altLang="en-US" sz="1050" dirty="0"/>
              <a:t>　→　武</a:t>
            </a:r>
            <a:r>
              <a:rPr lang="ja-JP" altLang="en-US" sz="1050" dirty="0" smtClean="0"/>
              <a:t>漢市　→　湖北省　→　中国国内の他地域→世界へ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/>
              <a:t>中国全土から、韓国、日本、台湾、フィリピン、米国、フランス</a:t>
            </a:r>
            <a:r>
              <a:rPr lang="ja-JP" altLang="en-US" sz="1050" dirty="0" smtClean="0"/>
              <a:t>他、</a:t>
            </a:r>
            <a:r>
              <a:rPr lang="en-US" altLang="ja-JP" sz="1050" dirty="0" smtClean="0"/>
              <a:t>26</a:t>
            </a:r>
            <a:r>
              <a:rPr lang="ja-JP" altLang="en-US" sz="1050" dirty="0" smtClean="0"/>
              <a:t>か国へ拡大の</a:t>
            </a:r>
            <a:r>
              <a:rPr lang="ja-JP" altLang="en-US" sz="1050" dirty="0" smtClean="0"/>
              <a:t>感染者</a:t>
            </a:r>
            <a:r>
              <a:rPr lang="en-US" altLang="ja-JP" sz="1050" dirty="0" smtClean="0"/>
              <a:t>250</a:t>
            </a:r>
            <a:r>
              <a:rPr lang="ja-JP" altLang="en-US" sz="1050" dirty="0" smtClean="0"/>
              <a:t>人</a:t>
            </a:r>
            <a:r>
              <a:rPr lang="ja-JP" altLang="en-US" sz="1050" dirty="0" smtClean="0"/>
              <a:t>以上（</a:t>
            </a:r>
            <a:r>
              <a:rPr lang="ja-JP" altLang="en-US" sz="1050" dirty="0" smtClean="0"/>
              <a:t>死者</a:t>
            </a:r>
            <a:r>
              <a:rPr lang="en-US" altLang="ja-JP" sz="1050" dirty="0" smtClean="0"/>
              <a:t>2</a:t>
            </a:r>
            <a:r>
              <a:rPr lang="ja-JP" altLang="en-US" sz="1050" dirty="0" smtClean="0"/>
              <a:t>名</a:t>
            </a:r>
            <a:r>
              <a:rPr lang="ja-JP" altLang="en-US" sz="1050" dirty="0" smtClean="0"/>
              <a:t>）。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>
                <a:solidFill>
                  <a:srgbClr val="FF0000"/>
                </a:solidFill>
              </a:rPr>
              <a:t>新型のコロナウイルスが原因（</a:t>
            </a:r>
            <a:r>
              <a:rPr lang="en-US" altLang="ja-JP" sz="1050" b="1" dirty="0">
                <a:solidFill>
                  <a:srgbClr val="FF0000"/>
                </a:solidFill>
              </a:rPr>
              <a:t>2019-nCoV</a:t>
            </a:r>
            <a:r>
              <a:rPr lang="ja-JP" altLang="en-US" sz="1050" dirty="0">
                <a:solidFill>
                  <a:srgbClr val="FF0000"/>
                </a:solidFill>
              </a:rPr>
              <a:t>）（エンヴェロープを</a:t>
            </a:r>
            <a:r>
              <a:rPr lang="ja-JP" altLang="en-US" sz="1050" dirty="0" smtClean="0">
                <a:solidFill>
                  <a:srgbClr val="FF0000"/>
                </a:solidFill>
              </a:rPr>
              <a:t>もつ膜型</a:t>
            </a:r>
            <a:r>
              <a:rPr lang="en-US" altLang="ja-JP" sz="1050" dirty="0" smtClean="0">
                <a:solidFill>
                  <a:srgbClr val="FF0000"/>
                </a:solidFill>
              </a:rPr>
              <a:t>RNA</a:t>
            </a:r>
            <a:r>
              <a:rPr lang="ja-JP" altLang="en-US" sz="1050" dirty="0">
                <a:solidFill>
                  <a:srgbClr val="FF0000"/>
                </a:solidFill>
              </a:rPr>
              <a:t>ウイルス</a:t>
            </a:r>
            <a:r>
              <a:rPr lang="ja-JP" altLang="en-US" sz="1050" dirty="0" smtClean="0">
                <a:solidFill>
                  <a:srgbClr val="FF0000"/>
                </a:solidFill>
              </a:rPr>
              <a:t>）</a:t>
            </a:r>
            <a:endParaRPr lang="en-US" altLang="ja-JP" sz="1050" dirty="0" smtClean="0">
              <a:solidFill>
                <a:srgbClr val="FF0000"/>
              </a:solidFill>
            </a:endParaRPr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最初</a:t>
            </a:r>
            <a:r>
              <a:rPr lang="ja-JP" altLang="en-US" sz="1050" dirty="0"/>
              <a:t>の感染源は、</a:t>
            </a:r>
            <a:r>
              <a:rPr lang="ja-JP" altLang="en-US" sz="1050" dirty="0">
                <a:solidFill>
                  <a:srgbClr val="FF0000"/>
                </a:solidFill>
              </a:rPr>
              <a:t>コウモリなど</a:t>
            </a:r>
            <a:r>
              <a:rPr lang="ja-JP" altLang="en-US" sz="1050" dirty="0" smtClean="0">
                <a:solidFill>
                  <a:srgbClr val="FF0000"/>
                </a:solidFill>
              </a:rPr>
              <a:t>の哺乳類</a:t>
            </a:r>
            <a:r>
              <a:rPr lang="ja-JP" altLang="en-US" sz="1050" dirty="0" smtClean="0"/>
              <a:t>か？（</a:t>
            </a:r>
            <a:r>
              <a:rPr lang="en-US" altLang="ja-JP" sz="1050" dirty="0" smtClean="0"/>
              <a:t>SARS</a:t>
            </a:r>
            <a:r>
              <a:rPr lang="ja-JP" altLang="en-US" sz="1050" dirty="0" smtClean="0"/>
              <a:t>：コウモリ→ジャコウネコ、</a:t>
            </a:r>
            <a:r>
              <a:rPr lang="en-US" altLang="ja-JP" sz="1050" dirty="0" smtClean="0"/>
              <a:t>MERS:</a:t>
            </a:r>
            <a:r>
              <a:rPr lang="ja-JP" altLang="en-US" sz="1050" dirty="0" smtClean="0"/>
              <a:t>コウモリ→ヒトコブラクダ）</a:t>
            </a:r>
            <a:endParaRPr lang="en-US" altLang="ja-JP" sz="1050" dirty="0">
              <a:solidFill>
                <a:srgbClr val="FF0000"/>
              </a:solidFill>
            </a:endParaRPr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ＭＥＲＳ</a:t>
            </a:r>
            <a:r>
              <a:rPr lang="ja-JP" altLang="en-US" sz="1050" dirty="0"/>
              <a:t>（中東呼吸器症候群、</a:t>
            </a:r>
            <a:r>
              <a:rPr lang="en-US" altLang="ja-JP" sz="1050" dirty="0"/>
              <a:t>858</a:t>
            </a:r>
            <a:r>
              <a:rPr lang="ja-JP" altLang="en-US" sz="1050" dirty="0"/>
              <a:t>人死亡、</a:t>
            </a:r>
            <a:r>
              <a:rPr lang="ja-JP" altLang="en-US" sz="1050" dirty="0" smtClean="0"/>
              <a:t>致死率</a:t>
            </a:r>
            <a:r>
              <a:rPr lang="en-US" altLang="ja-JP" sz="1050" dirty="0"/>
              <a:t>34.4</a:t>
            </a:r>
            <a:r>
              <a:rPr lang="ja-JP" altLang="en-US" sz="1050" dirty="0"/>
              <a:t>％</a:t>
            </a:r>
            <a:r>
              <a:rPr lang="en-US" altLang="ja-JP" sz="1050" dirty="0"/>
              <a:t> </a:t>
            </a:r>
            <a:r>
              <a:rPr lang="ja-JP" altLang="en-US" sz="1050" dirty="0" smtClean="0"/>
              <a:t>）</a:t>
            </a:r>
            <a:r>
              <a:rPr lang="ja-JP" altLang="en-US" sz="1050" dirty="0"/>
              <a:t>、ＳＡＲＳ（重症急性呼吸器症候群、</a:t>
            </a:r>
            <a:r>
              <a:rPr lang="en-US" altLang="ja-JP" sz="1050" dirty="0"/>
              <a:t>775</a:t>
            </a:r>
            <a:r>
              <a:rPr lang="ja-JP" altLang="en-US" sz="1050" dirty="0"/>
              <a:t>人死亡、</a:t>
            </a:r>
            <a:r>
              <a:rPr lang="ja-JP" altLang="en-US" sz="1050" dirty="0" smtClean="0"/>
              <a:t>致死率</a:t>
            </a:r>
            <a:r>
              <a:rPr lang="en-US" altLang="ja-JP" sz="1050" dirty="0" smtClean="0"/>
              <a:t>9.6</a:t>
            </a:r>
            <a:r>
              <a:rPr lang="ja-JP" altLang="en-US" sz="1050" dirty="0"/>
              <a:t>％ ）とは、異なるウイルス。しかし、遺伝子構造は、ＳＡＲＳに類似（</a:t>
            </a:r>
            <a:r>
              <a:rPr lang="en-US" altLang="ja-JP" sz="1050" dirty="0"/>
              <a:t>80</a:t>
            </a:r>
            <a:r>
              <a:rPr lang="ja-JP" altLang="en-US" sz="1050" dirty="0"/>
              <a:t>％一致）。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 smtClean="0">
                <a:solidFill>
                  <a:srgbClr val="FF0000"/>
                </a:solidFill>
              </a:rPr>
              <a:t>症状</a:t>
            </a:r>
            <a:r>
              <a:rPr lang="ja-JP" altLang="en-US" sz="1050" dirty="0">
                <a:solidFill>
                  <a:srgbClr val="FF0000"/>
                </a:solidFill>
              </a:rPr>
              <a:t>は、発熱（</a:t>
            </a:r>
            <a:r>
              <a:rPr lang="en-US" altLang="ja-JP" sz="1050" dirty="0">
                <a:solidFill>
                  <a:srgbClr val="FF0000"/>
                </a:solidFill>
              </a:rPr>
              <a:t>37.5</a:t>
            </a:r>
            <a:r>
              <a:rPr lang="ja-JP" altLang="en-US" sz="1050" dirty="0">
                <a:solidFill>
                  <a:srgbClr val="FF0000"/>
                </a:solidFill>
              </a:rPr>
              <a:t>℃</a:t>
            </a:r>
            <a:r>
              <a:rPr lang="ja-JP" altLang="en-US" sz="1050" dirty="0" smtClean="0">
                <a:solidFill>
                  <a:srgbClr val="FF0000"/>
                </a:solidFill>
              </a:rPr>
              <a:t>以上、</a:t>
            </a:r>
            <a:r>
              <a:rPr lang="en-US" altLang="ja-JP" sz="1050" dirty="0">
                <a:solidFill>
                  <a:srgbClr val="FF0000"/>
                </a:solidFill>
              </a:rPr>
              <a:t>9</a:t>
            </a:r>
            <a:r>
              <a:rPr lang="ja-JP" altLang="en-US" sz="1050" dirty="0" smtClean="0">
                <a:solidFill>
                  <a:srgbClr val="FF0000"/>
                </a:solidFill>
              </a:rPr>
              <a:t>割以上）</a:t>
            </a:r>
            <a:r>
              <a:rPr lang="ja-JP" altLang="en-US" sz="1050" dirty="0">
                <a:solidFill>
                  <a:srgbClr val="FF0000"/>
                </a:solidFill>
              </a:rPr>
              <a:t>、</a:t>
            </a:r>
            <a:r>
              <a:rPr lang="ja-JP" altLang="en-US" sz="1050" dirty="0" smtClean="0">
                <a:solidFill>
                  <a:srgbClr val="FF0000"/>
                </a:solidFill>
              </a:rPr>
              <a:t>咳（</a:t>
            </a:r>
            <a:r>
              <a:rPr lang="en-US" altLang="ja-JP" sz="1050" dirty="0" smtClean="0">
                <a:solidFill>
                  <a:srgbClr val="FF0000"/>
                </a:solidFill>
              </a:rPr>
              <a:t>8</a:t>
            </a:r>
            <a:r>
              <a:rPr lang="ja-JP" altLang="en-US" sz="1050" dirty="0" smtClean="0">
                <a:solidFill>
                  <a:srgbClr val="FF0000"/>
                </a:solidFill>
              </a:rPr>
              <a:t>割）。</a:t>
            </a:r>
            <a:r>
              <a:rPr lang="ja-JP" altLang="en-US" sz="1050" dirty="0">
                <a:solidFill>
                  <a:srgbClr val="FF0000"/>
                </a:solidFill>
              </a:rPr>
              <a:t>ひどくなると呼吸</a:t>
            </a:r>
            <a:r>
              <a:rPr lang="ja-JP" altLang="en-US" sz="1050" dirty="0" smtClean="0">
                <a:solidFill>
                  <a:srgbClr val="FF0000"/>
                </a:solidFill>
              </a:rPr>
              <a:t>困難（入院患者の</a:t>
            </a:r>
            <a:r>
              <a:rPr lang="en-US" altLang="ja-JP" sz="1050" dirty="0" smtClean="0">
                <a:solidFill>
                  <a:srgbClr val="FF0000"/>
                </a:solidFill>
              </a:rPr>
              <a:t>5</a:t>
            </a:r>
            <a:r>
              <a:rPr lang="ja-JP" altLang="en-US" sz="1050" dirty="0" smtClean="0">
                <a:solidFill>
                  <a:srgbClr val="FF0000"/>
                </a:solidFill>
              </a:rPr>
              <a:t>割）。</a:t>
            </a:r>
            <a:endParaRPr lang="en-US" altLang="ja-JP" sz="1050" dirty="0" smtClean="0">
              <a:solidFill>
                <a:srgbClr val="FF0000"/>
              </a:solidFill>
            </a:endParaRPr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検査所見：白血球減少（特にリンパ球数減少）、</a:t>
            </a:r>
            <a:r>
              <a:rPr lang="en-US" altLang="ja-JP" sz="1050" dirty="0" smtClean="0"/>
              <a:t>PT</a:t>
            </a:r>
            <a:r>
              <a:rPr lang="ja-JP" altLang="en-US" sz="1050" dirty="0" smtClean="0"/>
              <a:t>延長・</a:t>
            </a:r>
            <a:r>
              <a:rPr lang="en-US" altLang="ja-JP" sz="1050" dirty="0" smtClean="0"/>
              <a:t>D-</a:t>
            </a:r>
            <a:r>
              <a:rPr lang="ja-JP" altLang="en-US" sz="1050" dirty="0" smtClean="0"/>
              <a:t>ダイマー増加（凝固系以上）、炎症性サイトカイン著明亢進（</a:t>
            </a:r>
            <a:r>
              <a:rPr lang="ja-JP" altLang="en-US" sz="1050" dirty="0" smtClean="0">
                <a:solidFill>
                  <a:srgbClr val="FF0000"/>
                </a:solidFill>
              </a:rPr>
              <a:t>サイトカインストーム</a:t>
            </a:r>
            <a:r>
              <a:rPr lang="ja-JP" altLang="en-US" sz="1050" dirty="0" smtClean="0"/>
              <a:t>）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重症者：</a:t>
            </a:r>
            <a:r>
              <a:rPr lang="en-US" altLang="ja-JP" sz="1050" dirty="0" smtClean="0">
                <a:solidFill>
                  <a:srgbClr val="FF0000"/>
                </a:solidFill>
              </a:rPr>
              <a:t>ARDS</a:t>
            </a:r>
            <a:r>
              <a:rPr lang="ja-JP" altLang="en-US" sz="1050" dirty="0" smtClean="0">
                <a:solidFill>
                  <a:srgbClr val="FF0000"/>
                </a:solidFill>
              </a:rPr>
              <a:t>（成人呼吸促拍症候群）</a:t>
            </a:r>
            <a:r>
              <a:rPr lang="ja-JP" altLang="en-US" sz="1050" dirty="0" smtClean="0"/>
              <a:t>、</a:t>
            </a:r>
            <a:r>
              <a:rPr lang="ja-JP" altLang="en-US" sz="1050" dirty="0" smtClean="0">
                <a:solidFill>
                  <a:srgbClr val="FF0000"/>
                </a:solidFill>
              </a:rPr>
              <a:t>急性心筋障害</a:t>
            </a:r>
            <a:r>
              <a:rPr lang="ja-JP" altLang="en-US" sz="1050" dirty="0" smtClean="0"/>
              <a:t>（トロポニン上昇）、二次性細菌性肺炎、</a:t>
            </a:r>
            <a:r>
              <a:rPr lang="ja-JP" altLang="en-US" sz="1050" dirty="0" smtClean="0">
                <a:solidFill>
                  <a:srgbClr val="FF0000"/>
                </a:solidFill>
              </a:rPr>
              <a:t>急性腎不全</a:t>
            </a:r>
            <a:r>
              <a:rPr lang="ja-JP" altLang="en-US" sz="1050" dirty="0" smtClean="0"/>
              <a:t>、ショックが重症化の原因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/>
              <a:t>重症化</a:t>
            </a:r>
            <a:r>
              <a:rPr lang="ja-JP" altLang="en-US" sz="1050" dirty="0" smtClean="0"/>
              <a:t>の</a:t>
            </a:r>
            <a:r>
              <a:rPr lang="ja-JP" altLang="en-US" sz="1050" dirty="0"/>
              <a:t>病態</a:t>
            </a:r>
            <a:r>
              <a:rPr lang="ja-JP" altLang="en-US" sz="1050" dirty="0" smtClean="0"/>
              <a:t>は、</a:t>
            </a:r>
            <a:r>
              <a:rPr lang="ja-JP" altLang="en-US" sz="1050" dirty="0" smtClean="0">
                <a:solidFill>
                  <a:srgbClr val="FF0000"/>
                </a:solidFill>
              </a:rPr>
              <a:t>ウイルスそのものの病原性＋宿主の過剰な免疫反応による臓器障害</a:t>
            </a:r>
            <a:endParaRPr lang="en-US" altLang="ja-JP" sz="1050" dirty="0">
              <a:solidFill>
                <a:srgbClr val="FF0000"/>
              </a:solidFill>
            </a:endParaRPr>
          </a:p>
          <a:p>
            <a:pPr>
              <a:lnSpc>
                <a:spcPts val="1425"/>
              </a:lnSpc>
            </a:pPr>
            <a:r>
              <a:rPr lang="ja-JP" altLang="en-US" sz="1050" dirty="0"/>
              <a:t>潜伏期間は、</a:t>
            </a:r>
            <a:r>
              <a:rPr lang="ja-JP" altLang="en-US" sz="1050" dirty="0" smtClean="0">
                <a:solidFill>
                  <a:srgbClr val="FF0000"/>
                </a:solidFill>
              </a:rPr>
              <a:t>平均</a:t>
            </a:r>
            <a:r>
              <a:rPr lang="en-US" altLang="ja-JP" sz="1050" dirty="0" smtClean="0">
                <a:solidFill>
                  <a:srgbClr val="FF0000"/>
                </a:solidFill>
              </a:rPr>
              <a:t>5</a:t>
            </a:r>
            <a:r>
              <a:rPr lang="ja-JP" altLang="en-US" sz="1050" dirty="0" smtClean="0">
                <a:solidFill>
                  <a:srgbClr val="FF0000"/>
                </a:solidFill>
              </a:rPr>
              <a:t>日</a:t>
            </a:r>
            <a:r>
              <a:rPr lang="ja-JP" altLang="en-US" sz="1050" dirty="0" smtClean="0"/>
              <a:t>（</a:t>
            </a:r>
            <a:r>
              <a:rPr lang="en-US" altLang="ja-JP" sz="1050" dirty="0" smtClean="0"/>
              <a:t>1</a:t>
            </a:r>
            <a:r>
              <a:rPr lang="ja-JP" altLang="en-US" sz="1050" dirty="0" smtClean="0"/>
              <a:t>～</a:t>
            </a:r>
            <a:r>
              <a:rPr lang="en-US" altLang="ja-JP" sz="1050" dirty="0" smtClean="0"/>
              <a:t>14</a:t>
            </a:r>
            <a:r>
              <a:rPr lang="ja-JP" altLang="en-US" sz="1050" dirty="0" smtClean="0"/>
              <a:t>日</a:t>
            </a:r>
            <a:r>
              <a:rPr lang="ja-JP" altLang="en-US" sz="1050" dirty="0"/>
              <a:t>）。</a:t>
            </a:r>
            <a:r>
              <a:rPr lang="ja-JP" altLang="en-US" sz="1050" dirty="0">
                <a:solidFill>
                  <a:srgbClr val="FF0000"/>
                </a:solidFill>
              </a:rPr>
              <a:t>潜伏期間が長い</a:t>
            </a:r>
            <a:r>
              <a:rPr lang="ja-JP" altLang="en-US" sz="1050" dirty="0" smtClean="0">
                <a:solidFill>
                  <a:srgbClr val="FF0000"/>
                </a:solidFill>
              </a:rPr>
              <a:t>。</a:t>
            </a:r>
            <a:endParaRPr lang="en-US" altLang="ja-JP" sz="1050" dirty="0" smtClean="0">
              <a:solidFill>
                <a:srgbClr val="FF0000"/>
              </a:solidFill>
            </a:endParaRPr>
          </a:p>
          <a:p>
            <a:pPr>
              <a:lnSpc>
                <a:spcPts val="1425"/>
              </a:lnSpc>
            </a:pPr>
            <a:r>
              <a:rPr lang="ja-JP" altLang="en-US" sz="1050" dirty="0"/>
              <a:t>無症候の感染者あり（国内で</a:t>
            </a:r>
            <a:r>
              <a:rPr lang="en-US" altLang="ja-JP" sz="1050" dirty="0"/>
              <a:t>4</a:t>
            </a:r>
            <a:r>
              <a:rPr lang="ja-JP" altLang="en-US" sz="1050" dirty="0"/>
              <a:t>人確認）（スプレッダーになるかはまだ不明</a:t>
            </a:r>
            <a:r>
              <a:rPr lang="ja-JP" altLang="en-US" sz="1050" dirty="0" smtClean="0"/>
              <a:t>）。</a:t>
            </a:r>
            <a:r>
              <a:rPr lang="ja-JP" altLang="en-US" sz="1050" dirty="0" smtClean="0">
                <a:solidFill>
                  <a:srgbClr val="FF0000"/>
                </a:solidFill>
              </a:rPr>
              <a:t>潜伏期</a:t>
            </a:r>
            <a:r>
              <a:rPr lang="ja-JP" altLang="en-US" sz="1050" dirty="0">
                <a:solidFill>
                  <a:srgbClr val="FF0000"/>
                </a:solidFill>
              </a:rPr>
              <a:t>間中に、他者に感染</a:t>
            </a:r>
            <a:r>
              <a:rPr lang="ja-JP" altLang="en-US" sz="1050" dirty="0"/>
              <a:t>する可能性あり</a:t>
            </a:r>
            <a:r>
              <a:rPr lang="ja-JP" altLang="en-US" sz="1050" dirty="0" smtClean="0"/>
              <a:t>。</a:t>
            </a:r>
            <a:endParaRPr lang="en-US" altLang="ja-JP" sz="1050" dirty="0">
              <a:solidFill>
                <a:srgbClr val="FF0000"/>
              </a:solidFill>
            </a:endParaRPr>
          </a:p>
          <a:p>
            <a:pPr>
              <a:lnSpc>
                <a:spcPts val="1425"/>
              </a:lnSpc>
            </a:pPr>
            <a:r>
              <a:rPr lang="ja-JP" altLang="en-US" sz="1050" dirty="0" smtClean="0">
                <a:solidFill>
                  <a:srgbClr val="FF0000"/>
                </a:solidFill>
              </a:rPr>
              <a:t>感染経路：　飛沫</a:t>
            </a:r>
            <a:r>
              <a:rPr lang="ja-JP" altLang="en-US" sz="1050" dirty="0">
                <a:solidFill>
                  <a:srgbClr val="FF0000"/>
                </a:solidFill>
              </a:rPr>
              <a:t>感染、接触感染</a:t>
            </a:r>
            <a:r>
              <a:rPr lang="ja-JP" altLang="en-US" sz="1050" dirty="0"/>
              <a:t>が主な感染経路</a:t>
            </a:r>
            <a:r>
              <a:rPr lang="ja-JP" altLang="en-US" sz="1050" dirty="0" smtClean="0"/>
              <a:t>→手洗い、うがい、サージカルマスクで防げる可能性高い</a:t>
            </a:r>
            <a:r>
              <a:rPr lang="ja-JP" altLang="en-US" sz="1050" dirty="0" smtClean="0"/>
              <a:t>。便からも感染あり（トイレ後の手洗い重要）。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 smtClean="0">
                <a:solidFill>
                  <a:srgbClr val="FF0000"/>
                </a:solidFill>
              </a:rPr>
              <a:t>ウイルス膜</a:t>
            </a:r>
            <a:r>
              <a:rPr lang="ja-JP" altLang="en-US" sz="1050" dirty="0">
                <a:solidFill>
                  <a:srgbClr val="FF0000"/>
                </a:solidFill>
              </a:rPr>
              <a:t>はリン脂質</a:t>
            </a:r>
            <a:r>
              <a:rPr lang="ja-JP" altLang="en-US" sz="1050" dirty="0"/>
              <a:t>でできて</a:t>
            </a:r>
            <a:r>
              <a:rPr lang="ja-JP" altLang="en-US" sz="1050" dirty="0" smtClean="0"/>
              <a:t>いる</a:t>
            </a:r>
            <a:r>
              <a:rPr lang="ja-JP" altLang="en-US" sz="1050" dirty="0" smtClean="0">
                <a:solidFill>
                  <a:srgbClr val="FF0000"/>
                </a:solidFill>
              </a:rPr>
              <a:t>（石鹼、アルコールでウイルスは死滅）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空気感染：　今のところは可能性低いが、今後ウイルスの変異次第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/>
              <a:t>ウイルスがヒトからヒトへ感染する。（日本・ドイツ・米国内でもヒトー</a:t>
            </a:r>
            <a:r>
              <a:rPr lang="en-US" altLang="ja-JP" sz="1050" dirty="0"/>
              <a:t>-</a:t>
            </a:r>
            <a:r>
              <a:rPr lang="ja-JP" altLang="en-US" sz="1050" dirty="0"/>
              <a:t>ヒト感染確認）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 smtClean="0">
                <a:solidFill>
                  <a:srgbClr val="FF0000"/>
                </a:solidFill>
              </a:rPr>
              <a:t>感染率</a:t>
            </a:r>
            <a:r>
              <a:rPr lang="ja-JP" altLang="en-US" sz="1050" dirty="0" smtClean="0"/>
              <a:t>　</a:t>
            </a:r>
            <a:r>
              <a:rPr lang="en-US" altLang="ja-JP" sz="1050" dirty="0" smtClean="0"/>
              <a:t>1</a:t>
            </a:r>
            <a:r>
              <a:rPr lang="ja-JP" altLang="en-US" sz="1050" dirty="0" smtClean="0"/>
              <a:t>人が</a:t>
            </a:r>
            <a:r>
              <a:rPr lang="en-US" altLang="ja-JP" sz="1050" dirty="0" smtClean="0"/>
              <a:t>2.6</a:t>
            </a:r>
            <a:r>
              <a:rPr lang="ja-JP" altLang="en-US" sz="1050" dirty="0" smtClean="0"/>
              <a:t>人にうつす（ほぼ季節性</a:t>
            </a:r>
            <a:r>
              <a:rPr lang="ja-JP" altLang="en-US" sz="1050" dirty="0" smtClean="0">
                <a:solidFill>
                  <a:srgbClr val="FF0000"/>
                </a:solidFill>
              </a:rPr>
              <a:t>インフルエンザと同じ</a:t>
            </a:r>
            <a:r>
              <a:rPr lang="ja-JP" altLang="en-US" sz="1050" dirty="0" smtClean="0"/>
              <a:t>）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 smtClean="0">
                <a:solidFill>
                  <a:srgbClr val="FF0000"/>
                </a:solidFill>
              </a:rPr>
              <a:t>致死率（２．２％）（季節性インフルエンザは、０．０２％）　</a:t>
            </a:r>
            <a:r>
              <a:rPr lang="ja-JP" altLang="en-US" sz="1050" dirty="0" smtClean="0"/>
              <a:t>→　</a:t>
            </a:r>
            <a:r>
              <a:rPr lang="ja-JP" altLang="en-US" sz="1050" dirty="0"/>
              <a:t>低</a:t>
            </a:r>
            <a:r>
              <a:rPr lang="ja-JP" altLang="en-US" sz="1050" dirty="0" smtClean="0"/>
              <a:t>いほうが広がりやすい→感染者が増えるほどウイルス</a:t>
            </a:r>
            <a:r>
              <a:rPr lang="ja-JP" altLang="en-US" sz="1050" dirty="0" smtClean="0">
                <a:solidFill>
                  <a:srgbClr val="FF0000"/>
                </a:solidFill>
              </a:rPr>
              <a:t>変異</a:t>
            </a:r>
            <a:r>
              <a:rPr lang="ja-JP" altLang="en-US" sz="1050" dirty="0"/>
              <a:t>が</a:t>
            </a:r>
            <a:r>
              <a:rPr lang="ja-JP" altLang="en-US" sz="1050" dirty="0" smtClean="0"/>
              <a:t>起こる変化する可能性あり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武漢市では、重症例のみカウントされている可能性あり、実際は致死率</a:t>
            </a:r>
            <a:r>
              <a:rPr lang="en-US" altLang="ja-JP" sz="1050" dirty="0" smtClean="0"/>
              <a:t>0.5</a:t>
            </a:r>
            <a:r>
              <a:rPr lang="ja-JP" altLang="en-US" sz="1050" dirty="0" smtClean="0"/>
              <a:t>％程度か？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/>
              <a:t>ウイルスの変異が確認されており、弱毒株→強毒株に変化したり、感染力の強い株が出現する可能性あり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/>
              <a:t>今のところ、ワクチンはない（開発中</a:t>
            </a:r>
            <a:r>
              <a:rPr lang="ja-JP" altLang="en-US" sz="1050" dirty="0" smtClean="0"/>
              <a:t>、</a:t>
            </a:r>
            <a:r>
              <a:rPr lang="en-US" altLang="ja-JP" sz="1050" dirty="0" smtClean="0"/>
              <a:t>3</a:t>
            </a:r>
            <a:r>
              <a:rPr lang="ja-JP" altLang="en-US" sz="1050" dirty="0" smtClean="0"/>
              <a:t>～</a:t>
            </a:r>
            <a:r>
              <a:rPr lang="en-US" altLang="ja-JP" sz="1050" dirty="0"/>
              <a:t>6</a:t>
            </a:r>
            <a:r>
              <a:rPr lang="ja-JP" altLang="en-US" sz="1050" dirty="0"/>
              <a:t>か月後には）。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/>
              <a:t>治療薬：　</a:t>
            </a:r>
            <a:r>
              <a:rPr lang="ja-JP" altLang="en-US" sz="1050" dirty="0" smtClean="0">
                <a:solidFill>
                  <a:srgbClr val="FF0000"/>
                </a:solidFill>
              </a:rPr>
              <a:t>ロピナビル</a:t>
            </a:r>
            <a:r>
              <a:rPr lang="ja-JP" altLang="en-US" sz="1050" dirty="0">
                <a:solidFill>
                  <a:srgbClr val="FF0000"/>
                </a:solidFill>
              </a:rPr>
              <a:t>＆リトナビル併用療法</a:t>
            </a:r>
            <a:r>
              <a:rPr lang="ja-JP" altLang="en-US" sz="1050" dirty="0"/>
              <a:t>（試験中、</a:t>
            </a:r>
            <a:r>
              <a:rPr lang="en-US" altLang="ja-JP" sz="1050" dirty="0"/>
              <a:t>SARS</a:t>
            </a:r>
            <a:r>
              <a:rPr lang="ja-JP" altLang="en-US" sz="1050" dirty="0" err="1"/>
              <a:t>での</a:t>
            </a:r>
            <a:r>
              <a:rPr lang="ja-JP" altLang="en-US" sz="1050" dirty="0"/>
              <a:t>効果報告）</a:t>
            </a:r>
            <a:r>
              <a:rPr lang="ja-JP" altLang="en-US" sz="1050" dirty="0">
                <a:solidFill>
                  <a:srgbClr val="FF0000"/>
                </a:solidFill>
              </a:rPr>
              <a:t>、</a:t>
            </a:r>
            <a:r>
              <a:rPr lang="ja-JP" altLang="en-US" sz="1050" dirty="0" smtClean="0">
                <a:solidFill>
                  <a:srgbClr val="FF0000"/>
                </a:solidFill>
              </a:rPr>
              <a:t>レムデシビル</a:t>
            </a:r>
            <a:r>
              <a:rPr lang="ja-JP" altLang="en-US" sz="1050" dirty="0"/>
              <a:t>（</a:t>
            </a:r>
            <a:r>
              <a:rPr lang="en-US" altLang="ja-JP" sz="1050" dirty="0"/>
              <a:t>MERS</a:t>
            </a:r>
            <a:r>
              <a:rPr lang="ja-JP" altLang="en-US" sz="1050" dirty="0"/>
              <a:t>に効果あり</a:t>
            </a:r>
            <a:r>
              <a:rPr lang="ja-JP" altLang="en-US" sz="1050" dirty="0" smtClean="0"/>
              <a:t>）。</a:t>
            </a:r>
            <a:r>
              <a:rPr lang="ja-JP" altLang="en-US" sz="1050" dirty="0"/>
              <a:t>ステロイド投与は効果なし</a:t>
            </a:r>
            <a:endParaRPr lang="en-US" altLang="ja-JP" sz="1050" dirty="0"/>
          </a:p>
          <a:p>
            <a:pPr>
              <a:lnSpc>
                <a:spcPts val="1425"/>
              </a:lnSpc>
            </a:pPr>
            <a:r>
              <a:rPr lang="ja-JP" altLang="en-US" sz="1050" dirty="0" smtClean="0"/>
              <a:t>無症状</a:t>
            </a:r>
            <a:r>
              <a:rPr lang="ja-JP" altLang="en-US" sz="1050" dirty="0"/>
              <a:t>の感染者が確認。</a:t>
            </a:r>
            <a:r>
              <a:rPr lang="ja-JP" altLang="en-US" sz="1050" dirty="0">
                <a:solidFill>
                  <a:srgbClr val="FF0000"/>
                </a:solidFill>
              </a:rPr>
              <a:t>スーパースプレッダー</a:t>
            </a:r>
            <a:r>
              <a:rPr lang="ja-JP" altLang="en-US" sz="1050" dirty="0"/>
              <a:t>が出現する可能性</a:t>
            </a:r>
            <a:r>
              <a:rPr lang="ja-JP" altLang="en-US" sz="1050" dirty="0" smtClean="0"/>
              <a:t>あり（</a:t>
            </a:r>
            <a:r>
              <a:rPr lang="ja-JP" altLang="en-US" sz="1050" dirty="0"/>
              <a:t>ＳＡＲＳのときに大きな問題になった</a:t>
            </a:r>
            <a:r>
              <a:rPr lang="ja-JP" altLang="en-US" sz="1050" dirty="0" smtClean="0"/>
              <a:t>）</a:t>
            </a:r>
            <a:r>
              <a:rPr lang="ja-JP" altLang="en-US" sz="1050" dirty="0" smtClean="0"/>
              <a:t>。</a:t>
            </a:r>
            <a:endParaRPr lang="en-US" altLang="ja-JP" sz="1050" dirty="0" smtClean="0"/>
          </a:p>
          <a:p>
            <a:pPr>
              <a:lnSpc>
                <a:spcPts val="1425"/>
              </a:lnSpc>
            </a:pPr>
            <a:r>
              <a:rPr lang="ja-JP" altLang="en-US" sz="1050" dirty="0"/>
              <a:t>現時点</a:t>
            </a:r>
            <a:r>
              <a:rPr lang="ja-JP" altLang="en-US" sz="1050" dirty="0" smtClean="0"/>
              <a:t>で、渡航制限は感染のピークを遅らせる効果あるも、感染のピーク患者数は変わらない可能性大。それまでの時間で準備必要。</a:t>
            </a:r>
            <a:r>
              <a:rPr lang="ja-JP" altLang="en-US" sz="1050" dirty="0" smtClean="0">
                <a:solidFill>
                  <a:srgbClr val="FF0000"/>
                </a:solidFill>
              </a:rPr>
              <a:t>医療崩壊が一番怖い。</a:t>
            </a:r>
            <a:endParaRPr lang="en-US" altLang="ja-JP" sz="1050" dirty="0">
              <a:solidFill>
                <a:srgbClr val="FF0000"/>
              </a:solidFill>
            </a:endParaRPr>
          </a:p>
          <a:p>
            <a:pPr>
              <a:lnSpc>
                <a:spcPts val="1425"/>
              </a:lnSpc>
            </a:pPr>
            <a:r>
              <a:rPr lang="ja-JP" altLang="en-US" sz="1050" dirty="0" smtClean="0">
                <a:solidFill>
                  <a:srgbClr val="FF0000"/>
                </a:solidFill>
              </a:rPr>
              <a:t>アウトブレイク</a:t>
            </a:r>
            <a:r>
              <a:rPr lang="ja-JP" altLang="en-US" sz="1050" dirty="0">
                <a:solidFill>
                  <a:srgbClr val="FF0000"/>
                </a:solidFill>
              </a:rPr>
              <a:t>（大流行）</a:t>
            </a:r>
            <a:r>
              <a:rPr lang="ja-JP" altLang="en-US" sz="1050" dirty="0" smtClean="0"/>
              <a:t>する可能性</a:t>
            </a:r>
            <a:r>
              <a:rPr lang="ja-JP" altLang="en-US" sz="1050" dirty="0" smtClean="0"/>
              <a:t>高い。</a:t>
            </a:r>
            <a:r>
              <a:rPr lang="en-US" altLang="ja-JP" sz="1050" dirty="0" smtClean="0"/>
              <a:t>3</a:t>
            </a:r>
            <a:r>
              <a:rPr lang="ja-JP" altLang="en-US" sz="1050" dirty="0" smtClean="0"/>
              <a:t>～</a:t>
            </a:r>
            <a:r>
              <a:rPr lang="en-US" altLang="ja-JP" sz="1050" dirty="0" smtClean="0"/>
              <a:t>4</a:t>
            </a:r>
            <a:r>
              <a:rPr lang="ja-JP" altLang="en-US" sz="1050" dirty="0" smtClean="0"/>
              <a:t>月に</a:t>
            </a:r>
            <a:r>
              <a:rPr lang="ja-JP" altLang="en-US" sz="1050" dirty="0" smtClean="0"/>
              <a:t>ピークか？</a:t>
            </a:r>
            <a:endParaRPr lang="en-US" altLang="ja-JP" sz="1050" dirty="0"/>
          </a:p>
          <a:p>
            <a:pPr marL="0" indent="0">
              <a:lnSpc>
                <a:spcPts val="1425"/>
              </a:lnSpc>
              <a:buNone/>
            </a:pPr>
            <a:endParaRPr lang="en-US" altLang="ja-JP" sz="1200" dirty="0"/>
          </a:p>
          <a:p>
            <a:pPr>
              <a:lnSpc>
                <a:spcPts val="1425"/>
              </a:lnSpc>
            </a:pPr>
            <a:endParaRPr lang="ja-JP" altLang="en-US" sz="1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5605" y="702246"/>
            <a:ext cx="919198" cy="948379"/>
          </a:xfrm>
          <a:prstGeom prst="rect">
            <a:avLst/>
          </a:prstGeom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393"/>
          <a:stretch/>
        </p:blipFill>
        <p:spPr>
          <a:xfrm>
            <a:off x="8486090" y="760323"/>
            <a:ext cx="951897" cy="875631"/>
          </a:xfrm>
          <a:prstGeom prst="rect">
            <a:avLst/>
          </a:prstGeom>
        </p:spPr>
      </p:pic>
      <p:pic>
        <p:nvPicPr>
          <p:cNvPr id="6" name="図 5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000"/>
          <a:stretch/>
        </p:blipFill>
        <p:spPr>
          <a:xfrm>
            <a:off x="8308973" y="2785764"/>
            <a:ext cx="1306129" cy="775661"/>
          </a:xfrm>
          <a:prstGeom prst="rect">
            <a:avLst/>
          </a:prstGeom>
        </p:spPr>
      </p:pic>
      <p:sp>
        <p:nvSpPr>
          <p:cNvPr id="7" name="正方形/長方形 6"/>
          <p:cNvSpPr/>
          <p:nvPr/>
        </p:nvSpPr>
        <p:spPr>
          <a:xfrm>
            <a:off x="225584" y="136876"/>
            <a:ext cx="199605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dirty="0" smtClean="0"/>
              <a:t>(</a:t>
            </a:r>
            <a:r>
              <a:rPr lang="en-US" altLang="ja-JP" dirty="0" smtClean="0"/>
              <a:t>2/7</a:t>
            </a:r>
            <a:r>
              <a:rPr lang="ja-JP" altLang="en-US" dirty="0" smtClean="0"/>
              <a:t>　現在</a:t>
            </a:r>
            <a:r>
              <a:rPr lang="ja-JP" altLang="en-US" dirty="0"/>
              <a:t>の情報</a:t>
            </a:r>
            <a:r>
              <a:rPr lang="en-US" altLang="ja-JP" dirty="0"/>
              <a:t>)</a:t>
            </a:r>
            <a:endParaRPr lang="ja-JP" altLang="en-US" dirty="0"/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6090" y="4302329"/>
            <a:ext cx="901425" cy="664687"/>
          </a:xfrm>
          <a:prstGeom prst="rect">
            <a:avLst/>
          </a:prstGeom>
        </p:spPr>
      </p:pic>
      <p:sp>
        <p:nvSpPr>
          <p:cNvPr id="10" name="正方形/長方形 9"/>
          <p:cNvSpPr/>
          <p:nvPr/>
        </p:nvSpPr>
        <p:spPr>
          <a:xfrm>
            <a:off x="7195734" y="1646559"/>
            <a:ext cx="1039067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900" b="1" dirty="0"/>
              <a:t>コウモリが原因</a:t>
            </a:r>
            <a:r>
              <a:rPr lang="ja-JP" altLang="en-US" sz="900" b="1" dirty="0" smtClean="0"/>
              <a:t>？</a:t>
            </a:r>
            <a:endParaRPr lang="ja-JP" altLang="en-US" sz="900" b="1" dirty="0"/>
          </a:p>
        </p:txBody>
      </p:sp>
      <p:sp>
        <p:nvSpPr>
          <p:cNvPr id="11" name="正方形/長方形 10"/>
          <p:cNvSpPr/>
          <p:nvPr/>
        </p:nvSpPr>
        <p:spPr>
          <a:xfrm>
            <a:off x="8643495" y="4584880"/>
            <a:ext cx="502061" cy="21929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825" dirty="0">
                <a:solidFill>
                  <a:schemeClr val="bg1"/>
                </a:solidFill>
              </a:rPr>
              <a:t>武漢市</a:t>
            </a:r>
          </a:p>
        </p:txBody>
      </p:sp>
      <p:sp>
        <p:nvSpPr>
          <p:cNvPr id="12" name="正方形/長方形 11"/>
          <p:cNvSpPr/>
          <p:nvPr/>
        </p:nvSpPr>
        <p:spPr>
          <a:xfrm>
            <a:off x="8376935" y="1608086"/>
            <a:ext cx="110959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ja-JP" sz="1400" b="1" dirty="0">
                <a:solidFill>
                  <a:srgbClr val="FF0000"/>
                </a:solidFill>
              </a:rPr>
              <a:t>2019-nCoV</a:t>
            </a:r>
            <a:endParaRPr lang="ja-JP" altLang="en-US" sz="1400" dirty="0">
              <a:solidFill>
                <a:srgbClr val="FF0000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7967838" y="3647305"/>
            <a:ext cx="1739579" cy="25391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1050" b="1" dirty="0"/>
              <a:t>武漢市シーフードマーケット</a:t>
            </a: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8364989" y="6577313"/>
            <a:ext cx="110959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100" dirty="0" smtClean="0"/>
              <a:t>b</a:t>
            </a:r>
            <a:r>
              <a:rPr lang="en-US" altLang="ja-JP" sz="1100" dirty="0"/>
              <a:t>y</a:t>
            </a:r>
            <a:r>
              <a:rPr kumimoji="1" lang="ja-JP" altLang="en-US" sz="1100" dirty="0" smtClean="0"/>
              <a:t>　</a:t>
            </a:r>
            <a:r>
              <a:rPr lang="en-US" altLang="ja-JP" sz="1100" dirty="0" err="1" smtClean="0"/>
              <a:t>Keizo</a:t>
            </a:r>
            <a:r>
              <a:rPr lang="en-US" altLang="ja-JP" sz="1100" dirty="0" smtClean="0"/>
              <a:t> Sato</a:t>
            </a:r>
            <a:endParaRPr kumimoji="1" lang="ja-JP" altLang="en-US" sz="1100" dirty="0"/>
          </a:p>
        </p:txBody>
      </p:sp>
    </p:spTree>
    <p:extLst>
      <p:ext uri="{BB962C8B-B14F-4D97-AF65-F5344CB8AC3E}">
        <p14:creationId xmlns:p14="http://schemas.microsoft.com/office/powerpoint/2010/main" val="40277526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8515" y="1029113"/>
            <a:ext cx="6726233" cy="4058144"/>
          </a:xfrm>
          <a:prstGeom prst="rect">
            <a:avLst/>
          </a:prstGeom>
        </p:spPr>
      </p:pic>
      <p:sp>
        <p:nvSpPr>
          <p:cNvPr id="5" name="正方形/長方形 4"/>
          <p:cNvSpPr/>
          <p:nvPr/>
        </p:nvSpPr>
        <p:spPr>
          <a:xfrm>
            <a:off x="2504728" y="169661"/>
            <a:ext cx="5272597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sz="2000" b="1" dirty="0"/>
              <a:t>新型コロナウイルス関連</a:t>
            </a:r>
            <a:r>
              <a:rPr lang="ja-JP" altLang="en-US" sz="2000" b="1" dirty="0" smtClean="0"/>
              <a:t>肺炎に関するスキーム</a:t>
            </a:r>
            <a:endParaRPr lang="ja-JP" altLang="en-US" sz="2000" b="1" dirty="0"/>
          </a:p>
        </p:txBody>
      </p:sp>
      <p:sp>
        <p:nvSpPr>
          <p:cNvPr id="6" name="正方形/長方形 5"/>
          <p:cNvSpPr/>
          <p:nvPr/>
        </p:nvSpPr>
        <p:spPr>
          <a:xfrm>
            <a:off x="3147352" y="6288419"/>
            <a:ext cx="6158788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200" dirty="0">
                <a:hlinkClick r:id="rId4"/>
              </a:rPr>
              <a:t>https://www.niid.go.jp/niid/ja/diseases/ka/corona-virus/2019-ncov/9310-2019-ncov-1.html</a:t>
            </a:r>
            <a:endParaRPr lang="ja-JP" altLang="en-US" sz="1200" dirty="0"/>
          </a:p>
        </p:txBody>
      </p:sp>
      <p:pic>
        <p:nvPicPr>
          <p:cNvPr id="7" name="図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2799" y="5861237"/>
            <a:ext cx="1743901" cy="317555"/>
          </a:xfrm>
          <a:prstGeom prst="rect">
            <a:avLst/>
          </a:prstGeom>
        </p:spPr>
      </p:pic>
      <p:pic>
        <p:nvPicPr>
          <p:cNvPr id="8" name="図 7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44576" y="4886600"/>
            <a:ext cx="3164607" cy="1347006"/>
          </a:xfrm>
          <a:prstGeom prst="rect">
            <a:avLst/>
          </a:prstGeom>
        </p:spPr>
      </p:pic>
      <p:sp>
        <p:nvSpPr>
          <p:cNvPr id="2" name="テキスト ボックス 1"/>
          <p:cNvSpPr txBox="1"/>
          <p:nvPr/>
        </p:nvSpPr>
        <p:spPr>
          <a:xfrm>
            <a:off x="6518973" y="578008"/>
            <a:ext cx="29322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dirty="0"/>
              <a:t>（</a:t>
            </a:r>
            <a:r>
              <a:rPr kumimoji="1" lang="en-US" altLang="ja-JP" dirty="0"/>
              <a:t>2020. 1. 21</a:t>
            </a:r>
            <a:r>
              <a:rPr lang="ja-JP" altLang="en-US" dirty="0"/>
              <a:t>時点での対応</a:t>
            </a:r>
            <a:r>
              <a:rPr kumimoji="1" lang="ja-JP" altLang="en-US" dirty="0"/>
              <a:t>）</a:t>
            </a: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472" y="79303"/>
            <a:ext cx="1164515" cy="997410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349" y="2662905"/>
            <a:ext cx="1354759" cy="1022763"/>
          </a:xfrm>
          <a:prstGeom prst="rect">
            <a:avLst/>
          </a:prstGeom>
        </p:spPr>
      </p:pic>
      <p:pic>
        <p:nvPicPr>
          <p:cNvPr id="13" name="図 12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6842" y="5295549"/>
            <a:ext cx="1188145" cy="1269869"/>
          </a:xfrm>
          <a:prstGeom prst="rect">
            <a:avLst/>
          </a:prstGeom>
        </p:spPr>
      </p:pic>
      <p:pic>
        <p:nvPicPr>
          <p:cNvPr id="14" name="図 13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0815" y="5327865"/>
            <a:ext cx="1512565" cy="1237553"/>
          </a:xfrm>
          <a:prstGeom prst="rect">
            <a:avLst/>
          </a:prstGeom>
        </p:spPr>
      </p:pic>
      <p:sp>
        <p:nvSpPr>
          <p:cNvPr id="15" name="正方形/長方形 14"/>
          <p:cNvSpPr/>
          <p:nvPr/>
        </p:nvSpPr>
        <p:spPr>
          <a:xfrm>
            <a:off x="3169979" y="6536545"/>
            <a:ext cx="4953000" cy="27699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altLang="ja-JP" sz="1200" dirty="0">
                <a:hlinkClick r:id="rId11"/>
              </a:rPr>
              <a:t>http://www.kantei.go.jp/jp/headline/kansensho/coronavirus.html</a:t>
            </a:r>
            <a:endParaRPr lang="ja-JP" altLang="en-US" sz="1200" dirty="0"/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130379" y="2581122"/>
            <a:ext cx="2344865" cy="2781300"/>
          </a:xfrm>
          <a:prstGeom prst="rect">
            <a:avLst/>
          </a:prstGeom>
          <a:ln>
            <a:solidFill>
              <a:srgbClr val="C00000"/>
            </a:solidFill>
          </a:ln>
        </p:spPr>
      </p:pic>
    </p:spTree>
    <p:extLst>
      <p:ext uri="{BB962C8B-B14F-4D97-AF65-F5344CB8AC3E}">
        <p14:creationId xmlns:p14="http://schemas.microsoft.com/office/powerpoint/2010/main" val="20138066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5922</TotalTime>
  <Words>152</Words>
  <Application>Microsoft Office PowerPoint</Application>
  <PresentationFormat>A4 210 x 297 mm</PresentationFormat>
  <Paragraphs>42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6" baseType="lpstr">
      <vt:lpstr>ＭＳ Ｐゴシック</vt:lpstr>
      <vt:lpstr>Arial</vt:lpstr>
      <vt:lpstr>Calibri</vt:lpstr>
      <vt:lpstr>Office テーマ</vt:lpstr>
      <vt:lpstr>新型コロナウイルス肺炎について 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satokei</dc:creator>
  <cp:lastModifiedBy>HP</cp:lastModifiedBy>
  <cp:revision>289</cp:revision>
  <cp:lastPrinted>2020-02-07T01:09:18Z</cp:lastPrinted>
  <dcterms:created xsi:type="dcterms:W3CDTF">2010-09-04T00:06:20Z</dcterms:created>
  <dcterms:modified xsi:type="dcterms:W3CDTF">2020-02-07T01:28:34Z</dcterms:modified>
</cp:coreProperties>
</file>